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7" r:id="rId2"/>
  </p:sldMasterIdLst>
  <p:sldIdLst>
    <p:sldId id="256" r:id="rId3"/>
    <p:sldId id="258" r:id="rId4"/>
    <p:sldId id="261" r:id="rId5"/>
    <p:sldId id="262" r:id="rId6"/>
    <p:sldId id="257" r:id="rId7"/>
    <p:sldId id="265" r:id="rId8"/>
    <p:sldId id="260" r:id="rId9"/>
    <p:sldId id="263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7F1D-9F4E-C94C-8C8F-75162D747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04775-BDBE-2C4C-AAA5-A4CC6FCCB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60E1C-B9B0-8B43-89CD-7F222D3E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5B3FA-6B48-F242-904F-8BE47426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A0CC5-1077-4043-B472-86726A6B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3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B6A6-2F07-0A48-88DF-CF44175E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34BE-15FD-5241-B244-F3A5F401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43D73-3714-3E4F-8C40-6322F244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05B8C-D3F1-4849-963F-83565282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8F8AB-8F95-064D-8B8A-7CD71E79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2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BE1D-7DCB-9446-B54E-33A14805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3DEFE-4A9B-194B-93AE-C9CD2B39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57E65-03C1-5646-A0C4-E407C24BA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8614-7DC2-B54C-B397-5D3257FEE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A4DC6-01CB-D247-886F-06FBA2D9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62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0535-31FB-2D4E-956B-ABBF105F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31F1-6220-0A47-AD6D-4A9153F77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4399C-5CB0-6749-BC7C-945DB9E3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81D8B-82FC-D449-9831-EBF7AE40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6B1A0-FD01-FC43-AA5E-973DE80CD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418A-359C-FD4C-9339-FA5631F5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51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C78A-BA62-CD4D-86BF-8B7EDD86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CE34F-5D9E-D54D-896A-496710704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434D9-EF9C-7842-9D04-A3034BEEA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21F16-0976-1A42-897F-B6008EA5C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11424-D99F-E14E-978E-10C71033A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816EA-B3F5-FE4D-A31C-0E31FBE1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C0C84-5D04-2647-92DA-D2ECD660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18409-2C12-5F4F-862E-88742BB9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D62A-7217-EF41-8787-32D7C2D6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B9FB6-3B82-8F47-82DA-29A9575F0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CCD28-7011-C94F-ACA6-EF53284A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C2DD8-035A-AC46-9D54-F18BED7E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00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90A4B-679A-5241-BB2E-B179E01B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CB2EBE-0462-944C-8205-7D701C17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5F7E8-9B36-6347-B7D5-740189D8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02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F6AB-362A-4345-9D3C-4FE2D7FF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DAEF9-EF53-F244-80C6-1F8D7D408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655E-8502-3042-A73A-39202D48B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5DD7C-2471-C542-9582-8CBBBBAC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52E80-7368-524F-9ED2-1F629AD5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2179-11EA-B648-82D6-50026E4C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3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37C6-1928-A046-96DE-07AB2C50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137A-F6CE-F642-8B68-0334D50DE5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4C11C-AA49-8A4B-B9F5-93EF724A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92A93-6D4B-BF47-A433-BF55A15F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03AED-2CC0-6F43-B0A5-69C4AAEE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49401-9C19-F44B-A16D-FD4F033C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6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4166-A65F-7546-91C1-C2447A62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04DDA-A78C-6F44-88E5-77BD9FD28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0018D-F777-5E49-AAA9-84873D4C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C2ACB-50FB-0040-9AB6-B60EB87E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7B149-E4A3-2145-99FF-F4775323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10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2CB1B-BFCF-0C45-B5B2-E91800CF5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D9714-EF24-934F-BE45-7ADD6D99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51127-1C0E-AF49-A138-FCB008B0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6753-0F17-ED42-8CC0-A501ABAC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5D7CD-D06C-1B4C-A08A-AC03077F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8C222-E1E2-E344-AC8E-E897C930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2BEB2-45AD-5D4B-95A4-5E6E7FB31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B6707-3970-1D42-ACEE-B7CA1F5E2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F6CD-16C7-C340-B4F2-382ECC8E9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F84B-342D-8E47-B079-371126D09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3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5C28872-9D56-9F48-A0EB-352BAD03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926" y="491885"/>
            <a:ext cx="10572000" cy="3494328"/>
          </a:xfrm>
        </p:spPr>
        <p:txBody>
          <a:bodyPr/>
          <a:lstStyle/>
          <a:p>
            <a:r>
              <a:rPr lang="en-US" dirty="0"/>
              <a:t>Team Unicorn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is a unicorn, </a:t>
            </a:r>
            <a:br>
              <a:rPr lang="en-US" dirty="0"/>
            </a:br>
            <a:r>
              <a:rPr lang="en-US" dirty="0"/>
              <a:t>anyway?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C2F85-2B71-3143-B67C-A89F827E9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IPO Price and Performance Analysis using Yahoo Finance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86C7-0253-9F4C-96E2-AB5500A8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0"/>
            <a:ext cx="3771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0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41E7-64BC-574C-BAE8-EAFEDB2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More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DC1C-E5B8-284C-9482-B207917FD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1401"/>
          </a:xfrm>
        </p:spPr>
        <p:txBody>
          <a:bodyPr>
            <a:normAutofit/>
          </a:bodyPr>
          <a:lstStyle/>
          <a:p>
            <a:r>
              <a:rPr lang="en-US" sz="2800" dirty="0"/>
              <a:t>- </a:t>
            </a:r>
            <a:r>
              <a:rPr lang="en-US" sz="2800" b="1" dirty="0"/>
              <a:t>IPO On-Ramp</a:t>
            </a:r>
            <a:endParaRPr lang="en-US" sz="2800" dirty="0"/>
          </a:p>
          <a:p>
            <a:r>
              <a:rPr lang="en-US" sz="2800" dirty="0"/>
              <a:t>Remove Outliers</a:t>
            </a:r>
          </a:p>
          <a:p>
            <a:r>
              <a:rPr lang="en-US" sz="2800" dirty="0"/>
              <a:t>More sectors, tickers and years!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954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7924-8EF0-9C4B-867E-FEA75481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A52A-4166-344E-84F7-BEC571D7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Given the recent fascination with ‘unicorns’, are Technology IPOs still living up to the hype?</a:t>
            </a:r>
          </a:p>
        </p:txBody>
      </p:sp>
    </p:spTree>
    <p:extLst>
      <p:ext uri="{BB962C8B-B14F-4D97-AF65-F5344CB8AC3E}">
        <p14:creationId xmlns:p14="http://schemas.microsoft.com/office/powerpoint/2010/main" val="47850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41E7-64BC-574C-BAE8-EAFEDB2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DC1C-E5B8-284C-9482-B207917F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IPO SCOOP CSV list of technology IPOs since 2000 </a:t>
            </a:r>
          </a:p>
          <a:p>
            <a:r>
              <a:rPr lang="en-US" dirty="0"/>
              <a:t>Yahoo Quote Tool</a:t>
            </a:r>
          </a:p>
          <a:p>
            <a:pPr lvl="1"/>
            <a:r>
              <a:rPr lang="en-US" dirty="0"/>
              <a:t>Limitations of using tool vs API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Datetime</a:t>
            </a:r>
            <a:r>
              <a:rPr lang="en-US" dirty="0"/>
              <a:t>… So. Much. </a:t>
            </a:r>
            <a:r>
              <a:rPr lang="en-US" dirty="0" err="1"/>
              <a:t>Datetime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18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41E7-64BC-574C-BAE8-EAFEDB2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Limitations…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DC1C-E5B8-284C-9482-B207917F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stock data is hard to come by for free!</a:t>
            </a:r>
          </a:p>
          <a:p>
            <a:r>
              <a:rPr lang="en-US" dirty="0"/>
              <a:t>We used NASDAQ-only stocks</a:t>
            </a:r>
          </a:p>
          <a:p>
            <a:r>
              <a:rPr lang="en-US" dirty="0"/>
              <a:t>Lots of </a:t>
            </a:r>
            <a:r>
              <a:rPr lang="en-US" dirty="0" err="1"/>
              <a:t>NaN</a:t>
            </a:r>
            <a:r>
              <a:rPr lang="en-US" dirty="0"/>
              <a:t> removal</a:t>
            </a:r>
          </a:p>
          <a:p>
            <a:r>
              <a:rPr lang="en-US" dirty="0"/>
              <a:t>No dividend or other distributions taken into account</a:t>
            </a:r>
          </a:p>
        </p:txBody>
      </p:sp>
    </p:spTree>
    <p:extLst>
      <p:ext uri="{BB962C8B-B14F-4D97-AF65-F5344CB8AC3E}">
        <p14:creationId xmlns:p14="http://schemas.microsoft.com/office/powerpoint/2010/main" val="2953133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B7F25E-3781-6549-A1F4-B31BC0C8E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7"/>
          <a:stretch/>
        </p:blipFill>
        <p:spPr>
          <a:xfrm>
            <a:off x="0" y="1949936"/>
            <a:ext cx="8009295" cy="4544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E6DEB7-CA03-E64A-8899-40DFB02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" t="10944" r="-583" b="-3985"/>
          <a:stretch/>
        </p:blipFill>
        <p:spPr>
          <a:xfrm>
            <a:off x="7656511" y="1800224"/>
            <a:ext cx="4902201" cy="51150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3A128C6-ED0E-7840-B767-DBC11698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IPOs by the Number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C1389-9A85-8A47-8BC7-895491A63AEE}"/>
              </a:ext>
            </a:extLst>
          </p:cNvPr>
          <p:cNvSpPr txBox="1"/>
          <p:nvPr/>
        </p:nvSpPr>
        <p:spPr>
          <a:xfrm>
            <a:off x="-232988" y="1153893"/>
            <a:ext cx="500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 of IPOs by Subsector </a:t>
            </a:r>
          </a:p>
          <a:p>
            <a:pPr algn="ctr"/>
            <a:r>
              <a:rPr lang="en-US" dirty="0"/>
              <a:t>(as percentage)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428FD-CB99-DF43-9C2E-A37BB5FF44D0}"/>
              </a:ext>
            </a:extLst>
          </p:cNvPr>
          <p:cNvSpPr txBox="1"/>
          <p:nvPr/>
        </p:nvSpPr>
        <p:spPr>
          <a:xfrm>
            <a:off x="7685888" y="1205984"/>
            <a:ext cx="500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Market Cap of IPOs by Subsector </a:t>
            </a:r>
          </a:p>
          <a:p>
            <a:pPr algn="ctr"/>
            <a:r>
              <a:rPr lang="en-US" dirty="0"/>
              <a:t>(as percentage)</a:t>
            </a:r>
          </a:p>
        </p:txBody>
      </p:sp>
    </p:spTree>
    <p:extLst>
      <p:ext uri="{BB962C8B-B14F-4D97-AF65-F5344CB8AC3E}">
        <p14:creationId xmlns:p14="http://schemas.microsoft.com/office/powerpoint/2010/main" val="347871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B8E65-90E0-2348-B8CD-8AAB889B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382000" cy="970450"/>
          </a:xfrm>
        </p:spPr>
        <p:txBody>
          <a:bodyPr/>
          <a:lstStyle/>
          <a:p>
            <a:r>
              <a:rPr lang="en-US" dirty="0"/>
              <a:t>IPO 1 Year Returns 	 		IPO 	vs  	NASDQ 100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552F8-4780-1040-9DD8-EAF1AFEDE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6"/>
          <a:stretch/>
        </p:blipFill>
        <p:spPr>
          <a:xfrm>
            <a:off x="6318248" y="839086"/>
            <a:ext cx="2302995" cy="5907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7EAAB-7FA3-9D47-94B9-0E485ABB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088" y="839086"/>
            <a:ext cx="1614487" cy="5907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D0556-0CB3-AC4B-B84F-D65E66F96DC3}"/>
              </a:ext>
            </a:extLst>
          </p:cNvPr>
          <p:cNvSpPr txBox="1"/>
          <p:nvPr/>
        </p:nvSpPr>
        <p:spPr>
          <a:xfrm>
            <a:off x="971550" y="260032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IPOs in our data diverged significantly from the average return of the NASDAQ in some years</a:t>
            </a:r>
          </a:p>
        </p:txBody>
      </p:sp>
    </p:spTree>
    <p:extLst>
      <p:ext uri="{BB962C8B-B14F-4D97-AF65-F5344CB8AC3E}">
        <p14:creationId xmlns:p14="http://schemas.microsoft.com/office/powerpoint/2010/main" val="31479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0D87F6-C9D5-1548-9C14-F4743C77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23" y="0"/>
            <a:ext cx="10295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AE6F4-DA16-324F-AA27-A0A4C7B4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8032" cy="261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9D1DA-9B7F-1F41-B0F7-48B5B0BDD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518" y="718"/>
            <a:ext cx="3754871" cy="257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6400D-26B5-FF43-9927-AC4FA8E9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5" y="0"/>
            <a:ext cx="3740700" cy="256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D12F5-3B02-7C42-9993-7059FADAC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779" y="2564500"/>
            <a:ext cx="5765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2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41E7-64BC-574C-BAE8-EAFEDB23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DC1C-E5B8-284C-9482-B207917FD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1401"/>
          </a:xfrm>
        </p:spPr>
        <p:txBody>
          <a:bodyPr>
            <a:normAutofit/>
          </a:bodyPr>
          <a:lstStyle/>
          <a:p>
            <a:r>
              <a:rPr lang="en-US" sz="2800" dirty="0"/>
              <a:t>- </a:t>
            </a:r>
            <a:r>
              <a:rPr lang="en-US" sz="2800" b="1" dirty="0"/>
              <a:t>SOME</a:t>
            </a:r>
            <a:r>
              <a:rPr lang="en-US" sz="2800" dirty="0"/>
              <a:t> -  IPOs still offer outsized returns, but the overall returns average closer to the mean of the market as a whole</a:t>
            </a:r>
          </a:p>
          <a:p>
            <a:r>
              <a:rPr lang="en-US" sz="2800" dirty="0"/>
              <a:t>Average returns for IPOs very widely by year, subsector and </a:t>
            </a:r>
          </a:p>
          <a:p>
            <a:endParaRPr lang="en-US" sz="2800" dirty="0"/>
          </a:p>
          <a:p>
            <a:r>
              <a:rPr lang="en-US" sz="2800" dirty="0"/>
              <a:t>Market data is complex, dirty and difficult to manipulate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7270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195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Wingdings 2</vt:lpstr>
      <vt:lpstr>Quotable</vt:lpstr>
      <vt:lpstr>Office Theme</vt:lpstr>
      <vt:lpstr>Team Unicorn  What is a unicorn,  anyway?</vt:lpstr>
      <vt:lpstr>Our Question</vt:lpstr>
      <vt:lpstr>Our Data</vt:lpstr>
      <vt:lpstr>Our Limitations…</vt:lpstr>
      <vt:lpstr>IPOs by the Number </vt:lpstr>
      <vt:lpstr>IPO 1 Year Returns     IPO  vs   NASDQ 100 </vt:lpstr>
      <vt:lpstr>PowerPoint Presentation</vt:lpstr>
      <vt:lpstr>PowerPoint Presentation</vt:lpstr>
      <vt:lpstr>Our Conclusion</vt:lpstr>
      <vt:lpstr>With More Time…</vt:lpstr>
    </vt:vector>
  </TitlesOfParts>
  <Company/>
  <LinksUpToDate>false</LinksUpToDate>
  <SharedDoc>false</SharedDoc>
  <HyperlinksChanged>false</HyperlinksChanged>
  <AppVersion>16.0008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unicorn or not to unicorn? That is the question…</dc:title>
  <dc:creator>McGuire, Jacqueline</dc:creator>
  <cp:lastModifiedBy>McGuire, Jacqueline</cp:lastModifiedBy>
  <cp:revision>8</cp:revision>
  <dcterms:created xsi:type="dcterms:W3CDTF">2017-12-15T03:24:14Z</dcterms:created>
  <dcterms:modified xsi:type="dcterms:W3CDTF">2017-12-15T06:50:48Z</dcterms:modified>
</cp:coreProperties>
</file>